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A18634F-06E0-48D0-A87B-D6B54443E26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CAF5BB4-0A4D-40E0-B7FC-9E584F4920E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3C85087-ACBF-4510-8976-24313F5EEEF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6792D09-3483-478A-B60F-A65E9036487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D6C36F4-C8C8-406A-B15E-270346D5F1AE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CA65D9-ED3D-4D4F-A92E-E0EA8E24C86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26CEC9F-64DC-45B6-8CFF-841F3396DBE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3D8B547-3E0F-4D19-AFF6-B1BACA5CB82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61E939A-B270-4E5B-A6D1-3827C3DC02B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BDB0303-3055-4527-BFDF-80343143E83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152471-3E0F-49BD-8A14-61A650930B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F706AE-CE67-4F8A-9D7D-7BC6516D2E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ru-RU" sz="1200" b="0" strike="noStrike" spc="-1">
                <a:solidFill>
                  <a:srgbClr val="8B8B8B"/>
                </a:solidFill>
                <a:latin typeface="Calibri"/>
              </a:rPr>
              <a:t> </a:t>
            </a:r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222838-423F-4CE7-89CE-DB6608EA3FDC}" type="slidenum">
              <a:rPr lang="ru-RU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СУ РТК – контроллер управления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Интерфейсы: 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Mini USB –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2 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шт.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DXL – 2 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шт.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Ethernet – 1 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шт.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Фитинг – 1 шт.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Дополнительные выводы: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5"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Питание – 12 В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5"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Тумблер питания – 1 шт.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5"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Светодиод питания – 1 шт.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5"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Dead man’s switch</a:t>
            </a: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3" name="Рисунок 12"/>
          <p:cNvPicPr/>
          <p:nvPr/>
        </p:nvPicPr>
        <p:blipFill>
          <a:blip r:embed="rId3"/>
          <a:srcRect l="19854" t="11684" r="17057" b="28447"/>
          <a:stretch/>
        </p:blipFill>
        <p:spPr>
          <a:xfrm>
            <a:off x="6376320" y="3112560"/>
            <a:ext cx="5048280" cy="2694600"/>
          </a:xfrm>
          <a:prstGeom prst="rect">
            <a:avLst/>
          </a:prstGeom>
          <a:ln w="0">
            <a:noFill/>
          </a:ln>
        </p:spPr>
      </p:pic>
      <p:sp>
        <p:nvSpPr>
          <p:cNvPr id="44" name="TextBox 4"/>
          <p:cNvSpPr/>
          <p:nvPr/>
        </p:nvSpPr>
        <p:spPr>
          <a:xfrm>
            <a:off x="7345080" y="409212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4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Box 5"/>
          <p:cNvSpPr/>
          <p:nvPr/>
        </p:nvSpPr>
        <p:spPr>
          <a:xfrm>
            <a:off x="8083440" y="464616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3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TextBox 6"/>
          <p:cNvSpPr/>
          <p:nvPr/>
        </p:nvSpPr>
        <p:spPr>
          <a:xfrm>
            <a:off x="8699760" y="491904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1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extBox 7"/>
          <p:cNvSpPr/>
          <p:nvPr/>
        </p:nvSpPr>
        <p:spPr>
          <a:xfrm>
            <a:off x="9375480" y="491904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2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Box 8"/>
          <p:cNvSpPr/>
          <p:nvPr/>
        </p:nvSpPr>
        <p:spPr>
          <a:xfrm>
            <a:off x="10200600" y="474372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5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9"/>
          <p:cNvSpPr/>
          <p:nvPr/>
        </p:nvSpPr>
        <p:spPr>
          <a:xfrm>
            <a:off x="9885960" y="483552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6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Box 10"/>
          <p:cNvSpPr/>
          <p:nvPr/>
        </p:nvSpPr>
        <p:spPr>
          <a:xfrm>
            <a:off x="10515240" y="469260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7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Box 11"/>
          <p:cNvSpPr/>
          <p:nvPr/>
        </p:nvSpPr>
        <p:spPr>
          <a:xfrm>
            <a:off x="7651440" y="277128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8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Рисунок 13"/>
          <p:cNvPicPr/>
          <p:nvPr/>
        </p:nvPicPr>
        <p:blipFill>
          <a:blip r:embed="rId4"/>
          <a:srcRect l="21568" t="9293" r="24683" b="12947"/>
          <a:stretch/>
        </p:blipFill>
        <p:spPr>
          <a:xfrm>
            <a:off x="8740800" y="1598760"/>
            <a:ext cx="2289960" cy="1863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Виды роботов-манипуляторов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Box 2"/>
          <p:cNvSpPr/>
          <p:nvPr/>
        </p:nvSpPr>
        <p:spPr>
          <a:xfrm>
            <a:off x="1215720" y="4684320"/>
            <a:ext cx="5612760" cy="200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Команды для управление манипулятором: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p:200:0:0:1#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'p' - palletizer manipulator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'p : coord. X : coord. Y : 0/1 - down/up gripper : 0/1 - switch off/on pump#'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Рисунок 3"/>
          <p:cNvPicPr/>
          <p:nvPr/>
        </p:nvPicPr>
        <p:blipFill>
          <a:blip r:embed="rId3"/>
          <a:srcRect t="10671" r="8915" b="7093"/>
          <a:stretch/>
        </p:blipFill>
        <p:spPr>
          <a:xfrm>
            <a:off x="1988640" y="1971720"/>
            <a:ext cx="3115080" cy="2812680"/>
          </a:xfrm>
          <a:prstGeom prst="rect">
            <a:avLst/>
          </a:prstGeom>
          <a:ln w="0">
            <a:noFill/>
          </a:ln>
        </p:spPr>
      </p:pic>
      <p:sp>
        <p:nvSpPr>
          <p:cNvPr id="124" name="TextBox 4"/>
          <p:cNvSpPr/>
          <p:nvPr/>
        </p:nvSpPr>
        <p:spPr>
          <a:xfrm>
            <a:off x="476640" y="1411200"/>
            <a:ext cx="4249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Манипулятор с плоско-параллельной кинематикой (паллетайзер)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Box 6"/>
          <p:cNvSpPr/>
          <p:nvPr/>
        </p:nvSpPr>
        <p:spPr>
          <a:xfrm>
            <a:off x="6531480" y="1419480"/>
            <a:ext cx="30650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Манипулятор с угловой кинематикой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Box 7"/>
          <p:cNvSpPr/>
          <p:nvPr/>
        </p:nvSpPr>
        <p:spPr>
          <a:xfrm>
            <a:off x="7460640" y="4669200"/>
            <a:ext cx="4493160" cy="200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Команды для управление манипулятором: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g:200:0:0:0:0#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‘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g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’ – angle manipulator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'g : coord. X : coord. Y : coord. T : 0/1 - down/up gripper : 0/1 - switch off/on pump#'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Рисунок 8"/>
          <p:cNvPicPr/>
          <p:nvPr/>
        </p:nvPicPr>
        <p:blipFill>
          <a:blip r:embed="rId4"/>
          <a:srcRect l="8499" t="3502" r="22445" b="3954"/>
          <a:stretch/>
        </p:blipFill>
        <p:spPr>
          <a:xfrm>
            <a:off x="8439480" y="1904040"/>
            <a:ext cx="1979280" cy="265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Смарт камера -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TrackingCam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Рисунок 2"/>
          <p:cNvPicPr/>
          <p:nvPr/>
        </p:nvPicPr>
        <p:blipFill>
          <a:blip r:embed="rId3"/>
          <a:stretch/>
        </p:blipFill>
        <p:spPr>
          <a:xfrm>
            <a:off x="1314360" y="2037960"/>
            <a:ext cx="2292480" cy="2319480"/>
          </a:xfrm>
          <a:prstGeom prst="rect">
            <a:avLst/>
          </a:prstGeom>
          <a:ln w="0">
            <a:noFill/>
          </a:ln>
        </p:spPr>
      </p:pic>
      <p:pic>
        <p:nvPicPr>
          <p:cNvPr id="130" name="Рисунок 4"/>
          <p:cNvPicPr/>
          <p:nvPr/>
        </p:nvPicPr>
        <p:blipFill>
          <a:blip r:embed="rId4"/>
          <a:stretch/>
        </p:blipFill>
        <p:spPr>
          <a:xfrm>
            <a:off x="7625160" y="1249920"/>
            <a:ext cx="4164840" cy="2948400"/>
          </a:xfrm>
          <a:prstGeom prst="rect">
            <a:avLst/>
          </a:prstGeom>
          <a:ln w="0">
            <a:noFill/>
          </a:ln>
        </p:spPr>
      </p:pic>
      <p:sp>
        <p:nvSpPr>
          <p:cNvPr id="131" name="TextBox 5"/>
          <p:cNvSpPr/>
          <p:nvPr/>
        </p:nvSpPr>
        <p:spPr>
          <a:xfrm>
            <a:off x="1677960" y="1668960"/>
            <a:ext cx="3187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TrackingCam v.2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Прямоугольник 6"/>
          <p:cNvSpPr/>
          <p:nvPr/>
        </p:nvSpPr>
        <p:spPr>
          <a:xfrm>
            <a:off x="8049240" y="1651320"/>
            <a:ext cx="1667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TrackingCam v.3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Box 7"/>
          <p:cNvSpPr/>
          <p:nvPr/>
        </p:nvSpPr>
        <p:spPr>
          <a:xfrm>
            <a:off x="4063680" y="2049840"/>
            <a:ext cx="3086640" cy="228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Готовый набор ПО для распознавания объектов по цвету и форме. По обратной связи присылает набор параметров распознанного объекта, например координаты, площадь, идентификатор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Box 8"/>
          <p:cNvSpPr/>
          <p:nvPr/>
        </p:nvSpPr>
        <p:spPr>
          <a:xfrm>
            <a:off x="345240" y="4727520"/>
            <a:ext cx="423036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Работает через интерфейс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DXL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Настройка производится через графический интерфейс.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Прямоугольник 9"/>
          <p:cNvSpPr/>
          <p:nvPr/>
        </p:nvSpPr>
        <p:spPr>
          <a:xfrm>
            <a:off x="7379640" y="4588920"/>
            <a:ext cx="347544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Работает через интерфейс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DXL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и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Ethernet.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Настройка производится через веб-интерфейс.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Сервопривод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Dynamixel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7" name="Picture 2" descr="DYNAMIXEL AX-12A"/>
          <p:cNvPicPr/>
          <p:nvPr/>
        </p:nvPicPr>
        <p:blipFill>
          <a:blip r:embed="rId3"/>
          <a:stretch/>
        </p:blipFill>
        <p:spPr>
          <a:xfrm>
            <a:off x="353520" y="2351160"/>
            <a:ext cx="2285640" cy="2285640"/>
          </a:xfrm>
          <a:prstGeom prst="rect">
            <a:avLst/>
          </a:prstGeom>
          <a:ln w="0">
            <a:noFill/>
          </a:ln>
        </p:spPr>
      </p:pic>
      <p:pic>
        <p:nvPicPr>
          <p:cNvPr id="138" name="Рисунок 2"/>
          <p:cNvPicPr/>
          <p:nvPr/>
        </p:nvPicPr>
        <p:blipFill>
          <a:blip r:embed="rId4"/>
          <a:stretch/>
        </p:blipFill>
        <p:spPr>
          <a:xfrm>
            <a:off x="2286720" y="1610640"/>
            <a:ext cx="5093280" cy="4758120"/>
          </a:xfrm>
          <a:prstGeom prst="rect">
            <a:avLst/>
          </a:prstGeom>
          <a:ln w="0">
            <a:noFill/>
          </a:ln>
        </p:spPr>
      </p:pic>
      <p:sp>
        <p:nvSpPr>
          <p:cNvPr id="139" name="TextBox 3"/>
          <p:cNvSpPr/>
          <p:nvPr/>
        </p:nvSpPr>
        <p:spPr>
          <a:xfrm>
            <a:off x="7592040" y="2201400"/>
            <a:ext cx="3766320" cy="283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ВАЖНО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У каждого привод свой идентификатор –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ID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Можно объединять в одну сеть по интерфейсу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DXL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Два режима работы: управление по скорости (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Wheel mode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управление по положению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    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(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Position mode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Встроенный контроллер на базе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STM32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Подключения к контроллеру по</a:t>
            </a: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 USB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 </a:t>
            </a:r>
          </a:p>
        </p:txBody>
      </p:sp>
      <p:pic>
        <p:nvPicPr>
          <p:cNvPr id="55" name="Рисунок 3"/>
          <p:cNvPicPr/>
          <p:nvPr/>
        </p:nvPicPr>
        <p:blipFill>
          <a:blip r:embed="rId3"/>
          <a:stretch/>
        </p:blipFill>
        <p:spPr>
          <a:xfrm>
            <a:off x="645120" y="2410560"/>
            <a:ext cx="4996440" cy="2278440"/>
          </a:xfrm>
          <a:prstGeom prst="rect">
            <a:avLst/>
          </a:prstGeom>
          <a:ln w="0">
            <a:noFill/>
          </a:ln>
        </p:spPr>
      </p:pic>
      <p:cxnSp>
        <p:nvCxnSpPr>
          <p:cNvPr id="56" name="Прямая со стрелкой 7"/>
          <p:cNvCxnSpPr/>
          <p:nvPr/>
        </p:nvCxnSpPr>
        <p:spPr>
          <a:xfrm flipH="1">
            <a:off x="3380760" y="2315160"/>
            <a:ext cx="2424600" cy="1879560"/>
          </a:xfrm>
          <a:prstGeom prst="straightConnector1">
            <a:avLst/>
          </a:prstGeom>
          <a:ln w="57240">
            <a:solidFill>
              <a:srgbClr val="70AD47"/>
            </a:solidFill>
            <a:tailEnd type="triangle" w="med" len="med"/>
          </a:ln>
        </p:spPr>
      </p:cxnSp>
      <p:sp>
        <p:nvSpPr>
          <p:cNvPr id="57" name="TextBox 9"/>
          <p:cNvSpPr/>
          <p:nvPr/>
        </p:nvSpPr>
        <p:spPr>
          <a:xfrm>
            <a:off x="645120" y="5012640"/>
            <a:ext cx="569664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Подключение</a:t>
            </a: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к контроллеру по </a:t>
            </a: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DXL 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" name="Прямая со стрелкой 10"/>
          <p:cNvCxnSpPr/>
          <p:nvPr/>
        </p:nvCxnSpPr>
        <p:spPr>
          <a:xfrm flipH="1" flipV="1">
            <a:off x="3699360" y="4415400"/>
            <a:ext cx="1686600" cy="693720"/>
          </a:xfrm>
          <a:prstGeom prst="straightConnector1">
            <a:avLst/>
          </a:prstGeom>
          <a:ln w="57240">
            <a:solidFill>
              <a:srgbClr val="70AD47"/>
            </a:solidFill>
            <a:tailEnd type="triangle" w="med" len="med"/>
          </a:ln>
        </p:spPr>
      </p:cxnSp>
      <p:pic>
        <p:nvPicPr>
          <p:cNvPr id="59" name="Рисунок 14"/>
          <p:cNvPicPr/>
          <p:nvPr/>
        </p:nvPicPr>
        <p:blipFill>
          <a:blip r:embed="rId4"/>
          <a:stretch/>
        </p:blipFill>
        <p:spPr>
          <a:xfrm>
            <a:off x="7660080" y="2159280"/>
            <a:ext cx="3500280" cy="2693160"/>
          </a:xfrm>
          <a:prstGeom prst="rect">
            <a:avLst/>
          </a:prstGeom>
          <a:ln w="0">
            <a:noFill/>
          </a:ln>
        </p:spPr>
      </p:pic>
      <p:cxnSp>
        <p:nvCxnSpPr>
          <p:cNvPr id="60" name="Прямая соединительная линия 18"/>
          <p:cNvCxnSpPr/>
          <p:nvPr/>
        </p:nvCxnSpPr>
        <p:spPr>
          <a:xfrm flipV="1">
            <a:off x="7740360" y="4158720"/>
            <a:ext cx="3137760" cy="900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  <p:pic>
        <p:nvPicPr>
          <p:cNvPr id="61" name="Рисунок 20"/>
          <p:cNvPicPr/>
          <p:nvPr/>
        </p:nvPicPr>
        <p:blipFill>
          <a:blip r:embed="rId5"/>
          <a:stretch/>
        </p:blipFill>
        <p:spPr>
          <a:xfrm>
            <a:off x="7730280" y="4314600"/>
            <a:ext cx="3359880" cy="2442240"/>
          </a:xfrm>
          <a:prstGeom prst="rect">
            <a:avLst/>
          </a:prstGeom>
          <a:ln w="0">
            <a:noFill/>
          </a:ln>
        </p:spPr>
      </p:pic>
      <p:sp>
        <p:nvSpPr>
          <p:cNvPr id="62" name="TextBox 21"/>
          <p:cNvSpPr/>
          <p:nvPr/>
        </p:nvSpPr>
        <p:spPr>
          <a:xfrm>
            <a:off x="7660080" y="1704960"/>
            <a:ext cx="39880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Настройка контроллера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Примеры для контроллера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" name="Рисунок 12"/>
          <p:cNvPicPr/>
          <p:nvPr/>
        </p:nvPicPr>
        <p:blipFill>
          <a:blip r:embed="rId3"/>
          <a:stretch/>
        </p:blipFill>
        <p:spPr>
          <a:xfrm>
            <a:off x="158760" y="1182960"/>
            <a:ext cx="3252960" cy="3049200"/>
          </a:xfrm>
          <a:prstGeom prst="rect">
            <a:avLst/>
          </a:prstGeom>
          <a:ln w="0">
            <a:noFill/>
          </a:ln>
        </p:spPr>
      </p:pic>
      <p:pic>
        <p:nvPicPr>
          <p:cNvPr id="65" name="Рисунок 13"/>
          <p:cNvPicPr/>
          <p:nvPr/>
        </p:nvPicPr>
        <p:blipFill>
          <a:blip r:embed="rId4"/>
          <a:stretch/>
        </p:blipFill>
        <p:spPr>
          <a:xfrm>
            <a:off x="3537000" y="2139120"/>
            <a:ext cx="3749400" cy="2935800"/>
          </a:xfrm>
          <a:prstGeom prst="rect">
            <a:avLst/>
          </a:prstGeom>
          <a:ln w="0">
            <a:noFill/>
          </a:ln>
        </p:spPr>
      </p:pic>
      <p:sp>
        <p:nvSpPr>
          <p:cNvPr id="66" name="TextBox 14"/>
          <p:cNvSpPr/>
          <p:nvPr/>
        </p:nvSpPr>
        <p:spPr>
          <a:xfrm>
            <a:off x="4088160" y="1729800"/>
            <a:ext cx="3197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Смена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ID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устройства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Рисунок 15"/>
          <p:cNvPicPr/>
          <p:nvPr/>
        </p:nvPicPr>
        <p:blipFill>
          <a:blip r:embed="rId5"/>
          <a:stretch/>
        </p:blipFill>
        <p:spPr>
          <a:xfrm>
            <a:off x="7560000" y="2139120"/>
            <a:ext cx="3449520" cy="2935800"/>
          </a:xfrm>
          <a:prstGeom prst="rect">
            <a:avLst/>
          </a:prstGeom>
          <a:ln w="0">
            <a:noFill/>
          </a:ln>
        </p:spPr>
      </p:pic>
      <p:sp>
        <p:nvSpPr>
          <p:cNvPr id="68" name="TextBox 16"/>
          <p:cNvSpPr/>
          <p:nvPr/>
        </p:nvSpPr>
        <p:spPr>
          <a:xfrm>
            <a:off x="7740000" y="1729800"/>
            <a:ext cx="3197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Поиск устройства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Dynamixel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NanoPi</a:t>
            </a: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-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AR - </a:t>
            </a: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микрокомпьютер со</a:t>
            </a:r>
            <a:br>
              <a:rPr sz="4400"/>
            </a:b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встроенной ОС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Linux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0" name="Рисунок 3"/>
          <p:cNvPicPr/>
          <p:nvPr/>
        </p:nvPicPr>
        <p:blipFill>
          <a:blip r:embed="rId3"/>
          <a:stretch/>
        </p:blipFill>
        <p:spPr>
          <a:xfrm>
            <a:off x="0" y="3264480"/>
            <a:ext cx="4257720" cy="1941480"/>
          </a:xfrm>
          <a:prstGeom prst="rect">
            <a:avLst/>
          </a:prstGeom>
          <a:ln w="0">
            <a:noFill/>
          </a:ln>
        </p:spPr>
      </p:pic>
      <p:sp>
        <p:nvSpPr>
          <p:cNvPr id="71" name="TextBox 4"/>
          <p:cNvSpPr/>
          <p:nvPr/>
        </p:nvSpPr>
        <p:spPr>
          <a:xfrm>
            <a:off x="900000" y="2601720"/>
            <a:ext cx="3821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Подключение к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NanoPi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по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 USB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2" name="Прямая со стрелкой 6"/>
          <p:cNvCxnSpPr/>
          <p:nvPr/>
        </p:nvCxnSpPr>
        <p:spPr>
          <a:xfrm flipH="1">
            <a:off x="2023200" y="2941200"/>
            <a:ext cx="1073520" cy="1782000"/>
          </a:xfrm>
          <a:prstGeom prst="straightConnector1">
            <a:avLst/>
          </a:prstGeom>
          <a:ln w="57240">
            <a:solidFill>
              <a:srgbClr val="70AD47"/>
            </a:solidFill>
            <a:tailEnd type="triangle" w="med" len="med"/>
          </a:ln>
        </p:spPr>
      </p:cxnSp>
      <p:sp>
        <p:nvSpPr>
          <p:cNvPr id="73" name="TextBox 7"/>
          <p:cNvSpPr/>
          <p:nvPr/>
        </p:nvSpPr>
        <p:spPr>
          <a:xfrm>
            <a:off x="3942720" y="4191840"/>
            <a:ext cx="17967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Подключение к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NanoPi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DXL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4" name="Прямая со стрелкой 9"/>
          <p:cNvCxnSpPr/>
          <p:nvPr/>
        </p:nvCxnSpPr>
        <p:spPr>
          <a:xfrm flipH="1">
            <a:off x="2910960" y="4838040"/>
            <a:ext cx="2298960" cy="45720"/>
          </a:xfrm>
          <a:prstGeom prst="straightConnector1">
            <a:avLst/>
          </a:prstGeom>
          <a:ln w="57240">
            <a:solidFill>
              <a:srgbClr val="70AD47"/>
            </a:solidFill>
            <a:tailEnd type="triangle" w="med" len="med"/>
          </a:ln>
        </p:spPr>
      </p:cxnSp>
      <p:sp>
        <p:nvSpPr>
          <p:cNvPr id="75" name="TextBox 11"/>
          <p:cNvSpPr/>
          <p:nvPr/>
        </p:nvSpPr>
        <p:spPr>
          <a:xfrm>
            <a:off x="1800000" y="2162880"/>
            <a:ext cx="32796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Интерфейсы: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12"/>
          <p:cNvSpPr/>
          <p:nvPr/>
        </p:nvSpPr>
        <p:spPr>
          <a:xfrm>
            <a:off x="157680" y="5461560"/>
            <a:ext cx="3942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Подключение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к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NanoPi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по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Ethernet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7" name="Прямая со стрелкой 14"/>
          <p:cNvCxnSpPr/>
          <p:nvPr/>
        </p:nvCxnSpPr>
        <p:spPr>
          <a:xfrm flipH="1" flipV="1">
            <a:off x="1744560" y="4977720"/>
            <a:ext cx="1553040" cy="483840"/>
          </a:xfrm>
          <a:prstGeom prst="straightConnector1">
            <a:avLst/>
          </a:prstGeom>
          <a:ln w="57240">
            <a:solidFill>
              <a:srgbClr val="70AD47"/>
            </a:solidFill>
            <a:tailEnd type="triangle" w="med" len="med"/>
          </a:ln>
        </p:spPr>
      </p:cxnSp>
      <p:pic>
        <p:nvPicPr>
          <p:cNvPr id="78" name="Рисунок 21"/>
          <p:cNvPicPr/>
          <p:nvPr/>
        </p:nvPicPr>
        <p:blipFill>
          <a:blip r:embed="rId4"/>
          <a:stretch/>
        </p:blipFill>
        <p:spPr>
          <a:xfrm>
            <a:off x="7459560" y="2253960"/>
            <a:ext cx="1381320" cy="1374480"/>
          </a:xfrm>
          <a:prstGeom prst="rect">
            <a:avLst/>
          </a:prstGeom>
          <a:ln w="0">
            <a:noFill/>
          </a:ln>
        </p:spPr>
      </p:pic>
      <p:pic>
        <p:nvPicPr>
          <p:cNvPr id="79" name="Рисунок 22"/>
          <p:cNvPicPr/>
          <p:nvPr/>
        </p:nvPicPr>
        <p:blipFill>
          <a:blip r:embed="rId5"/>
          <a:stretch/>
        </p:blipFill>
        <p:spPr>
          <a:xfrm>
            <a:off x="8841600" y="2252880"/>
            <a:ext cx="1392480" cy="1376280"/>
          </a:xfrm>
          <a:prstGeom prst="rect">
            <a:avLst/>
          </a:prstGeom>
          <a:ln w="0">
            <a:noFill/>
          </a:ln>
        </p:spPr>
      </p:pic>
      <p:sp>
        <p:nvSpPr>
          <p:cNvPr id="80" name="TextBox 23"/>
          <p:cNvSpPr/>
          <p:nvPr/>
        </p:nvSpPr>
        <p:spPr>
          <a:xfrm>
            <a:off x="7611840" y="1923480"/>
            <a:ext cx="2621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Внешний вид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NanoPi-AR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Рисунок 25"/>
          <p:cNvPicPr/>
          <p:nvPr/>
        </p:nvPicPr>
        <p:blipFill>
          <a:blip r:embed="rId6"/>
          <a:stretch/>
        </p:blipFill>
        <p:spPr>
          <a:xfrm>
            <a:off x="6281640" y="4375080"/>
            <a:ext cx="5554800" cy="1688760"/>
          </a:xfrm>
          <a:prstGeom prst="rect">
            <a:avLst/>
          </a:prstGeom>
          <a:ln w="0">
            <a:noFill/>
          </a:ln>
        </p:spPr>
      </p:pic>
      <p:sp>
        <p:nvSpPr>
          <p:cNvPr id="82" name="TextBox 26"/>
          <p:cNvSpPr/>
          <p:nvPr/>
        </p:nvSpPr>
        <p:spPr>
          <a:xfrm>
            <a:off x="6922800" y="4145760"/>
            <a:ext cx="4272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Назначение линий штыревых разъемов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Подключение к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NanoPi-AR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TextBox 2"/>
          <p:cNvSpPr/>
          <p:nvPr/>
        </p:nvSpPr>
        <p:spPr>
          <a:xfrm>
            <a:off x="797040" y="1560240"/>
            <a:ext cx="2835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1. Скачать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Picture 2" descr="В помощь сис админу - MobaXterm - Все связанное с IT"/>
          <p:cNvPicPr/>
          <p:nvPr/>
        </p:nvPicPr>
        <p:blipFill>
          <a:blip r:embed="rId3"/>
          <a:srcRect l="15469" t="31515" r="17220" b="34291"/>
          <a:stretch/>
        </p:blipFill>
        <p:spPr>
          <a:xfrm>
            <a:off x="1854000" y="1426320"/>
            <a:ext cx="1660680" cy="637200"/>
          </a:xfrm>
          <a:prstGeom prst="rect">
            <a:avLst/>
          </a:prstGeom>
          <a:ln w="0">
            <a:noFill/>
          </a:ln>
        </p:spPr>
      </p:pic>
      <p:sp>
        <p:nvSpPr>
          <p:cNvPr id="86" name="TextBox 3"/>
          <p:cNvSpPr/>
          <p:nvPr/>
        </p:nvSpPr>
        <p:spPr>
          <a:xfrm>
            <a:off x="797040" y="2055600"/>
            <a:ext cx="52261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Подключение по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Serial-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порту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Подключиться к левому порту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USB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Узнать в диспетчере устройств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COM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-порт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Рисунок 4"/>
          <p:cNvPicPr/>
          <p:nvPr/>
        </p:nvPicPr>
        <p:blipFill>
          <a:blip r:embed="rId4"/>
          <a:stretch/>
        </p:blipFill>
        <p:spPr>
          <a:xfrm>
            <a:off x="864360" y="3255840"/>
            <a:ext cx="3891960" cy="2832120"/>
          </a:xfrm>
          <a:prstGeom prst="rect">
            <a:avLst/>
          </a:prstGeom>
          <a:ln w="0">
            <a:noFill/>
          </a:ln>
        </p:spPr>
      </p:pic>
      <p:sp>
        <p:nvSpPr>
          <p:cNvPr id="88" name="TextBox 5"/>
          <p:cNvSpPr/>
          <p:nvPr/>
        </p:nvSpPr>
        <p:spPr>
          <a:xfrm>
            <a:off x="6081840" y="1669320"/>
            <a:ext cx="5569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3.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Открыть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MobaXterm -&gt;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вкладка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Session -&gt;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вкладка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Serial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. Ввести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COM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-порт и скорость передачи данных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Рисунок 6"/>
          <p:cNvPicPr/>
          <p:nvPr/>
        </p:nvPicPr>
        <p:blipFill>
          <a:blip r:embed="rId5"/>
          <a:stretch/>
        </p:blipFill>
        <p:spPr>
          <a:xfrm>
            <a:off x="7206120" y="2315880"/>
            <a:ext cx="3380040" cy="2743200"/>
          </a:xfrm>
          <a:prstGeom prst="rect">
            <a:avLst/>
          </a:prstGeom>
          <a:ln w="0">
            <a:noFill/>
          </a:ln>
        </p:spPr>
      </p:pic>
      <p:sp>
        <p:nvSpPr>
          <p:cNvPr id="90" name="TextBox 7"/>
          <p:cNvSpPr/>
          <p:nvPr/>
        </p:nvSpPr>
        <p:spPr>
          <a:xfrm>
            <a:off x="6183000" y="5251680"/>
            <a:ext cx="36147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4.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Ввести логин –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root,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пароль – 12345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Рисунок 8"/>
          <p:cNvPicPr/>
          <p:nvPr/>
        </p:nvPicPr>
        <p:blipFill>
          <a:blip r:embed="rId6"/>
          <a:stretch/>
        </p:blipFill>
        <p:spPr>
          <a:xfrm>
            <a:off x="7674120" y="5640480"/>
            <a:ext cx="2752920" cy="1107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Настройка сети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NanoPi-AR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TextBox 3"/>
          <p:cNvSpPr/>
          <p:nvPr/>
        </p:nvSpPr>
        <p:spPr>
          <a:xfrm>
            <a:off x="495000" y="1602360"/>
            <a:ext cx="4294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1. Ввести команду в терминале: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nmtui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Рисунок 4"/>
          <p:cNvPicPr/>
          <p:nvPr/>
        </p:nvPicPr>
        <p:blipFill>
          <a:blip r:embed="rId3"/>
          <a:stretch/>
        </p:blipFill>
        <p:spPr>
          <a:xfrm>
            <a:off x="495000" y="1971720"/>
            <a:ext cx="1573920" cy="1473840"/>
          </a:xfrm>
          <a:prstGeom prst="rect">
            <a:avLst/>
          </a:prstGeom>
          <a:ln w="0">
            <a:noFill/>
          </a:ln>
        </p:spPr>
      </p:pic>
      <p:sp>
        <p:nvSpPr>
          <p:cNvPr id="95" name="TextBox 5"/>
          <p:cNvSpPr/>
          <p:nvPr/>
        </p:nvSpPr>
        <p:spPr>
          <a:xfrm>
            <a:off x="495000" y="3445920"/>
            <a:ext cx="4026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2. Edit connection -&gt; Wired connection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1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Рисунок 6"/>
          <p:cNvPicPr/>
          <p:nvPr/>
        </p:nvPicPr>
        <p:blipFill>
          <a:blip r:embed="rId4"/>
          <a:stretch/>
        </p:blipFill>
        <p:spPr>
          <a:xfrm>
            <a:off x="495000" y="3749760"/>
            <a:ext cx="2049120" cy="1607400"/>
          </a:xfrm>
          <a:prstGeom prst="rect">
            <a:avLst/>
          </a:prstGeom>
          <a:ln w="0">
            <a:noFill/>
          </a:ln>
        </p:spPr>
      </p:pic>
      <p:sp>
        <p:nvSpPr>
          <p:cNvPr id="97" name="TextBox 7"/>
          <p:cNvSpPr/>
          <p:nvPr/>
        </p:nvSpPr>
        <p:spPr>
          <a:xfrm>
            <a:off x="487800" y="5477040"/>
            <a:ext cx="33973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Adresses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–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IP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адрес контроллера. Его можно заменить.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Подключаемые устройства должны быть в одной подсети.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8"/>
          <p:cNvSpPr/>
          <p:nvPr/>
        </p:nvSpPr>
        <p:spPr>
          <a:xfrm>
            <a:off x="5712840" y="1602360"/>
            <a:ext cx="24577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Настройка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IP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адреса ПК пользователя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Рисунок 9"/>
          <p:cNvPicPr/>
          <p:nvPr/>
        </p:nvPicPr>
        <p:blipFill>
          <a:blip r:embed="rId5"/>
          <a:stretch/>
        </p:blipFill>
        <p:spPr>
          <a:xfrm>
            <a:off x="5799960" y="2248560"/>
            <a:ext cx="2032560" cy="2285280"/>
          </a:xfrm>
          <a:prstGeom prst="rect">
            <a:avLst/>
          </a:prstGeom>
          <a:ln w="0">
            <a:noFill/>
          </a:ln>
        </p:spPr>
      </p:pic>
      <p:pic>
        <p:nvPicPr>
          <p:cNvPr id="100" name="Рисунок 10"/>
          <p:cNvPicPr/>
          <p:nvPr/>
        </p:nvPicPr>
        <p:blipFill>
          <a:blip r:embed="rId6"/>
          <a:stretch/>
        </p:blipFill>
        <p:spPr>
          <a:xfrm>
            <a:off x="8173440" y="2243160"/>
            <a:ext cx="3252240" cy="1263960"/>
          </a:xfrm>
          <a:prstGeom prst="rect">
            <a:avLst/>
          </a:prstGeom>
          <a:ln w="0">
            <a:noFill/>
          </a:ln>
        </p:spPr>
      </p:pic>
      <p:sp>
        <p:nvSpPr>
          <p:cNvPr id="101" name="TextBox 11"/>
          <p:cNvSpPr/>
          <p:nvPr/>
        </p:nvSpPr>
        <p:spPr>
          <a:xfrm>
            <a:off x="8170920" y="1605600"/>
            <a:ext cx="2692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Проверка соединения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17"/>
          <p:cNvSpPr/>
          <p:nvPr/>
        </p:nvSpPr>
        <p:spPr>
          <a:xfrm>
            <a:off x="5902920" y="4974840"/>
            <a:ext cx="32407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Сетевое имя контроллера: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manipulator.local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Порт: 9999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Подключение к веб-интерфейсу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Рисунок 12"/>
          <p:cNvPicPr/>
          <p:nvPr/>
        </p:nvPicPr>
        <p:blipFill>
          <a:blip r:embed="rId3"/>
          <a:stretch/>
        </p:blipFill>
        <p:spPr>
          <a:xfrm>
            <a:off x="645120" y="1099800"/>
            <a:ext cx="9255960" cy="5259240"/>
          </a:xfrm>
          <a:prstGeom prst="rect">
            <a:avLst/>
          </a:prstGeom>
          <a:ln w="0">
            <a:noFill/>
          </a:ln>
        </p:spPr>
      </p:pic>
      <p:cxnSp>
        <p:nvCxnSpPr>
          <p:cNvPr id="105" name="Прямая соединительная линия 14"/>
          <p:cNvCxnSpPr/>
          <p:nvPr/>
        </p:nvCxnSpPr>
        <p:spPr>
          <a:xfrm>
            <a:off x="2063880" y="2743200"/>
            <a:ext cx="7468560" cy="2160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  <p:cxnSp>
        <p:nvCxnSpPr>
          <p:cNvPr id="106" name="Прямая соединительная линия 16"/>
          <p:cNvCxnSpPr/>
          <p:nvPr/>
        </p:nvCxnSpPr>
        <p:spPr>
          <a:xfrm>
            <a:off x="2063880" y="3633480"/>
            <a:ext cx="7468560" cy="2196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  <p:cxnSp>
        <p:nvCxnSpPr>
          <p:cNvPr id="107" name="Прямая соединительная линия 18"/>
          <p:cNvCxnSpPr/>
          <p:nvPr/>
        </p:nvCxnSpPr>
        <p:spPr>
          <a:xfrm>
            <a:off x="645120" y="4854960"/>
            <a:ext cx="1114560" cy="144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  <p:cxnSp>
        <p:nvCxnSpPr>
          <p:cNvPr id="108" name="Прямая соединительная линия 21"/>
          <p:cNvCxnSpPr/>
          <p:nvPr/>
        </p:nvCxnSpPr>
        <p:spPr>
          <a:xfrm>
            <a:off x="2329200" y="1309320"/>
            <a:ext cx="1617120" cy="1656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Подключение к веб-интерфейсу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Рисунок 3"/>
          <p:cNvPicPr/>
          <p:nvPr/>
        </p:nvPicPr>
        <p:blipFill>
          <a:blip r:embed="rId3"/>
          <a:stretch/>
        </p:blipFill>
        <p:spPr>
          <a:xfrm>
            <a:off x="1090080" y="1386360"/>
            <a:ext cx="9068040" cy="516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Работа с устройствами через скрипт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Рисунок 2"/>
          <p:cNvPicPr/>
          <p:nvPr/>
        </p:nvPicPr>
        <p:blipFill>
          <a:blip r:embed="rId3"/>
          <a:stretch/>
        </p:blipFill>
        <p:spPr>
          <a:xfrm>
            <a:off x="5661720" y="1650600"/>
            <a:ext cx="3754800" cy="3569040"/>
          </a:xfrm>
          <a:prstGeom prst="rect">
            <a:avLst/>
          </a:prstGeom>
          <a:ln w="0">
            <a:noFill/>
          </a:ln>
        </p:spPr>
      </p:pic>
      <p:sp>
        <p:nvSpPr>
          <p:cNvPr id="113" name="TextBox 4"/>
          <p:cNvSpPr/>
          <p:nvPr/>
        </p:nvSpPr>
        <p:spPr>
          <a:xfrm>
            <a:off x="5644800" y="1281240"/>
            <a:ext cx="4496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Подключение к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NanoPi-AR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SSH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Рисунок 5"/>
          <p:cNvPicPr/>
          <p:nvPr/>
        </p:nvPicPr>
        <p:blipFill>
          <a:blip r:embed="rId4"/>
          <a:stretch/>
        </p:blipFill>
        <p:spPr>
          <a:xfrm>
            <a:off x="103320" y="1650600"/>
            <a:ext cx="5063040" cy="2152800"/>
          </a:xfrm>
          <a:prstGeom prst="rect">
            <a:avLst/>
          </a:prstGeom>
          <a:ln w="0">
            <a:noFill/>
          </a:ln>
        </p:spPr>
      </p:pic>
      <p:sp>
        <p:nvSpPr>
          <p:cNvPr id="115" name="TextBox 6"/>
          <p:cNvSpPr/>
          <p:nvPr/>
        </p:nvSpPr>
        <p:spPr>
          <a:xfrm>
            <a:off x="103320" y="1281240"/>
            <a:ext cx="5603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Скрипт по отправке сообщения через протокол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UDP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Рисунок 7"/>
          <p:cNvPicPr/>
          <p:nvPr/>
        </p:nvPicPr>
        <p:blipFill>
          <a:blip r:embed="rId5"/>
          <a:stretch/>
        </p:blipFill>
        <p:spPr>
          <a:xfrm>
            <a:off x="9567000" y="3114360"/>
            <a:ext cx="2113200" cy="2105640"/>
          </a:xfrm>
          <a:prstGeom prst="rect">
            <a:avLst/>
          </a:prstGeom>
          <a:ln w="0">
            <a:noFill/>
          </a:ln>
        </p:spPr>
      </p:pic>
      <p:sp>
        <p:nvSpPr>
          <p:cNvPr id="117" name="TextBox 9"/>
          <p:cNvSpPr/>
          <p:nvPr/>
        </p:nvSpPr>
        <p:spPr>
          <a:xfrm>
            <a:off x="9591480" y="1782360"/>
            <a:ext cx="260028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Залить скрипт на устройство и запустить с помощью команды: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python udp.py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8" name="Прямая соединительная линия 11"/>
          <p:cNvCxnSpPr/>
          <p:nvPr/>
        </p:nvCxnSpPr>
        <p:spPr>
          <a:xfrm>
            <a:off x="9747720" y="4924080"/>
            <a:ext cx="495360" cy="36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  <p:pic>
        <p:nvPicPr>
          <p:cNvPr id="119" name="Рисунок 12"/>
          <p:cNvPicPr/>
          <p:nvPr/>
        </p:nvPicPr>
        <p:blipFill>
          <a:blip r:embed="rId6"/>
          <a:stretch/>
        </p:blipFill>
        <p:spPr>
          <a:xfrm>
            <a:off x="103320" y="5571000"/>
            <a:ext cx="7501320" cy="316440"/>
          </a:xfrm>
          <a:prstGeom prst="rect">
            <a:avLst/>
          </a:prstGeom>
          <a:ln w="0">
            <a:noFill/>
          </a:ln>
        </p:spPr>
      </p:pic>
      <p:sp>
        <p:nvSpPr>
          <p:cNvPr id="120" name="TextBox 13"/>
          <p:cNvSpPr/>
          <p:nvPr/>
        </p:nvSpPr>
        <p:spPr>
          <a:xfrm>
            <a:off x="181800" y="5201640"/>
            <a:ext cx="4906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Сообщение получено на стороне клиента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457</Words>
  <Application>Microsoft Office PowerPoint</Application>
  <PresentationFormat>Широкоэкранный</PresentationFormat>
  <Paragraphs>82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СУ РТК – контроллер управления</vt:lpstr>
      <vt:lpstr>Встроенный контроллер на базе STM32</vt:lpstr>
      <vt:lpstr>Примеры для контроллера</vt:lpstr>
      <vt:lpstr>NanoPi-AR - микрокомпьютер со встроенной ОС Linux</vt:lpstr>
      <vt:lpstr>Подключение к NanoPi-AR</vt:lpstr>
      <vt:lpstr>Настройка сети NanoPi-AR</vt:lpstr>
      <vt:lpstr>Подключение к веб-интерфейсу</vt:lpstr>
      <vt:lpstr>Подключение к веб-интерфейсу</vt:lpstr>
      <vt:lpstr>Работа с устройствами через скрипт</vt:lpstr>
      <vt:lpstr>Виды роботов-манипуляторов</vt:lpstr>
      <vt:lpstr>Смарт камера - TrackingCam</vt:lpstr>
      <vt:lpstr>Сервопривод Dynamixel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Mikhail Smetanin</dc:creator>
  <dc:description/>
  <cp:lastModifiedBy>Дима</cp:lastModifiedBy>
  <cp:revision>23</cp:revision>
  <dcterms:created xsi:type="dcterms:W3CDTF">2022-05-12T17:35:07Z</dcterms:created>
  <dcterms:modified xsi:type="dcterms:W3CDTF">2023-03-28T21:00:01Z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12</vt:i4>
  </property>
</Properties>
</file>